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59" r:id="rId3"/>
    <p:sldId id="460" r:id="rId5"/>
    <p:sldId id="461" r:id="rId6"/>
    <p:sldId id="462" r:id="rId7"/>
    <p:sldId id="463" r:id="rId8"/>
    <p:sldId id="466" r:id="rId9"/>
    <p:sldId id="464" r:id="rId10"/>
    <p:sldId id="465" r:id="rId11"/>
    <p:sldId id="467" r:id="rId12"/>
    <p:sldId id="468" r:id="rId13"/>
    <p:sldId id="469" r:id="rId14"/>
    <p:sldId id="470" r:id="rId15"/>
    <p:sldId id="471" r:id="rId16"/>
    <p:sldId id="472" r:id="rId17"/>
    <p:sldId id="473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2064" y="-468"/>
      </p:cViewPr>
      <p:guideLst>
        <p:guide orient="horz" pos="1964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18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68;&#35838;&#26102;\Lesson31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68;&#35838;&#26102;\Lesson31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31  Don’t Fall,Danny!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6　Be a Champion!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10740" y="1784350"/>
            <a:ext cx="4924425" cy="2955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1585" y="420053"/>
            <a:ext cx="5080000" cy="52381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◆句中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more than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的意思是“超过”,后面接数词,表示数量上超过,相当于over。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 has been raining for more than two hours.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雨已经下了两个多小时了。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more than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可以接形容词,意为“非常”,表示强调。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I’m more than glad to help you.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我非常乐意帮助你。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more than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可以接名词,表示“不只是”。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is more than a teacher.She is also our friend.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她不仅仅是一名老师。她也是我们的朋友。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7115" y="44113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571818"/>
            <a:ext cx="5080000" cy="39087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2.Do you know what the record is? 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这句是含有宾语从句的复合句,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 you know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是主句,意思是“你知道……吗?”,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 the record is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是由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引导的宾语从句,作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的宾语。注意宾语从句即使是疑问句也要用陈述语序。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doesn’t know where her mother is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不知道妈妈在哪儿。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15990" y="42297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700" y="460058"/>
            <a:ext cx="5257812" cy="507831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3.Danny dreams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about breaking </a:t>
            </a:r>
            <a:endParaRPr lang="en-US" altLang="zh-CN" sz="2800" b="1" i="1" u="sng" dirty="0" smtClean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record for standing on one foot.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dream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与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dream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同义,意思都是“梦想着”,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about/of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都是介词,后面一般接名词、代词或者动名词。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dream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作动词,意思是“梦见”,后面可以接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从句。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sometimes dreams about flying to the moon.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有时他梦想着飞往月球。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sometimes dreams that he can fly to the moon.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有时他梦想着他能飞往月球。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760" y="4929198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4715" y="297180"/>
            <a:ext cx="6431280" cy="53949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4.I dreamed of winning the gold medals,but I never expected to break a world record.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expect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作动词,意思是“预料”,后面一般接不定式作宾语,构成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expect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结构,意思是“预料做某事”;也可以构成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expect sb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结构,意思是“预计某人去做某事”;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expect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后面还可以接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从句,意思是“预料……”。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didn’t expect to meet you.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他没有料到遇见你。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didn’t expect the girl to clean up the park by herself.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他没料到这个女孩自己打扫公园。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expects that he can learn new technology in America.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他期待他能去美国学习新技术。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89140" y="45085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2480" y="380365"/>
            <a:ext cx="794956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1.We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游泳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three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hours.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超过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cats.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3.Scientists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梦想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inventing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robots.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4.They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预料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e-mail.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走路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school.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85620" y="1231900"/>
            <a:ext cx="33432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have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been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swimming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340610" y="1638935"/>
            <a:ext cx="254000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more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than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647315" y="2087245"/>
            <a:ext cx="21209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dream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04390" y="2918460"/>
            <a:ext cx="15062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expected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58795" y="3336925"/>
            <a:ext cx="12985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3990" y="459232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8850" y="1168400"/>
            <a:ext cx="704532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conversations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65250" y="369316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443865" y="1335405"/>
            <a:ext cx="7719060" cy="2011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i="1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sym typeface="+mn-ea"/>
              </a:rPr>
              <a:t>·What world records do you know of ?</a:t>
            </a:r>
            <a:endParaRPr kumimoji="0" lang="en-US" altLang="zh-CN" sz="2800" b="1" i="1" u="none" strike="noStrike" kern="1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i="1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sym typeface="+mn-ea"/>
              </a:rPr>
              <a:t>·Do you think you can set a record  in your class? What is it?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34255" y="3621405"/>
            <a:ext cx="3656965" cy="22860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7765" y="836930"/>
            <a:ext cx="623379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endParaRPr lang="en-US" altLang="zh-CN" sz="2800" b="1" i="1" u="none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800" b="1" i="1" u="none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(1)I have been standing on one foot for more than three minutes.</a:t>
            </a:r>
            <a:endParaRPr lang="en-US" altLang="zh-CN" sz="2800" b="1" i="1" u="none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800" b="1" i="1" u="none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(2)Do you know what the record is? </a:t>
            </a:r>
            <a:endParaRPr lang="en-US" altLang="zh-CN" sz="2800" b="1" i="1" u="none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800" b="1" i="1" u="none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(3)Danny dreams about breaking the record for standing on one foot.</a:t>
            </a:r>
            <a:endParaRPr lang="en-US" altLang="zh-CN" sz="2800" b="1" i="1" u="none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800" b="1" i="1" u="none" kern="1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</a:rPr>
              <a:t>(4)I dreamed of winning the gold medals,but I never expected to break a world record.</a:t>
            </a:r>
            <a:endParaRPr lang="en-US" altLang="zh-CN" sz="2800" b="1" i="1" u="none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endParaRPr lang="en-US" altLang="zh-CN" sz="2800" b="1" i="1" kern="10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67765" y="38481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2" name="图片 1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22190" y="472757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32560" y="711200"/>
            <a:ext cx="616712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1.Why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record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32560" y="1969770"/>
            <a:ext cx="596328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wants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new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world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record.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32560" y="3251835"/>
            <a:ext cx="176339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8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hours.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64920" y="4124960"/>
            <a:ext cx="28809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piece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pizza.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56555" y="4284345"/>
            <a:ext cx="2687320" cy="1864995"/>
          </a:xfrm>
          <a:prstGeom prst="ellipse">
            <a:avLst/>
          </a:prstGeom>
        </p:spPr>
      </p:pic>
      <p:pic>
        <p:nvPicPr>
          <p:cNvPr id="7" name="Lesson31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84368" y="908720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61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2860" y="625475"/>
            <a:ext cx="655701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champion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foot.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three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minutes.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cooking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chicken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07740" y="190119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337810" y="277939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507740" y="361251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79415" y="413067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/>
          <p:nvPr/>
        </p:nvSpPr>
        <p:spPr>
          <a:xfrm>
            <a:off x="265113" y="982663"/>
            <a:ext cx="8613775" cy="4229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Read the lesson and write true (T) or false (F).</a:t>
            </a:r>
            <a:endParaRPr lang="en-US" altLang="zh-CN" sz="2800" b="1" dirty="0">
              <a:solidFill>
                <a:srgbClr val="B60A9F"/>
              </a:solidFill>
              <a:latin typeface="Times New Roman" pitchFamily="18" charset="0"/>
            </a:endParaRPr>
          </a:p>
          <a:p>
            <a:pPr lvl="0">
              <a:lnSpc>
                <a:spcPct val="145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Danny dreams about breaking the record for standing on one foot.(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45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The world record for standing on one foot is eight minutes.(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45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Jenny will have chicken for supper.(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45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Danny doesn’t realize his dream.(      )</a:t>
            </a:r>
          </a:p>
        </p:txBody>
      </p:sp>
      <p:sp>
        <p:nvSpPr>
          <p:cNvPr id="14339" name="Text Box 6"/>
          <p:cNvSpPr txBox="1"/>
          <p:nvPr/>
        </p:nvSpPr>
        <p:spPr>
          <a:xfrm>
            <a:off x="7118350" y="3021013"/>
            <a:ext cx="4524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zh-CN" sz="2800" b="1" dirty="0"/>
          </a:p>
        </p:txBody>
      </p:sp>
      <p:sp>
        <p:nvSpPr>
          <p:cNvPr id="14340" name="Text Box 8"/>
          <p:cNvSpPr txBox="1"/>
          <p:nvPr/>
        </p:nvSpPr>
        <p:spPr>
          <a:xfrm>
            <a:off x="4957763" y="4676775"/>
            <a:ext cx="7397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zh-CN" sz="2800" b="1" dirty="0"/>
          </a:p>
        </p:txBody>
      </p:sp>
      <p:sp>
        <p:nvSpPr>
          <p:cNvPr id="3" name="KSO_Shape"/>
          <p:cNvSpPr/>
          <p:nvPr/>
        </p:nvSpPr>
        <p:spPr bwMode="auto">
          <a:xfrm>
            <a:off x="1101408" y="243205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 w="25400" cap="flat" cmpd="sng" algn="ctr">
            <a:noFill/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Let’s Do It!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08040" y="4676775"/>
            <a:ext cx="4305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08835" y="3442335"/>
            <a:ext cx="5791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38570" y="4043680"/>
            <a:ext cx="5791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85895" y="2155190"/>
            <a:ext cx="4305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T</a:t>
            </a:r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6890" y="4791710"/>
            <a:ext cx="2012315" cy="11239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/>
          <p:nvPr/>
        </p:nvSpPr>
        <p:spPr>
          <a:xfrm>
            <a:off x="444183" y="747395"/>
            <a:ext cx="8318500" cy="4612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Read the lesson again and answer the questions.</a:t>
            </a:r>
            <a:endParaRPr lang="en-US" altLang="zh-CN" sz="2800" b="1" dirty="0">
              <a:solidFill>
                <a:srgbClr val="B60A9F"/>
              </a:solidFill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How does Danny feel while standing on 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one foot?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He feels so tired.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2. Who has a book of world records?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Brian.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3. What is Danny’s mother going to 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prepare for supper?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She is going to prepare chicken for supper.</a:t>
            </a:r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6445" y="263080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/>
          <p:nvPr/>
        </p:nvSpPr>
        <p:spPr>
          <a:xfrm>
            <a:off x="277813" y="1125538"/>
            <a:ext cx="8588375" cy="3291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 b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 b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 b="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4. How long does Danny stand on one foot? Why does Danny give up?</a:t>
            </a:r>
            <a:endParaRPr lang="en-US" altLang="zh-CN" sz="2800" b="1" dirty="0">
              <a:latin typeface="Times New Roman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He stands on one foot for more than three minutes. Because he thinks the gathering is more important than a world record.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7425" y="255270"/>
            <a:ext cx="7644130" cy="57257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1.I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have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been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standing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one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foot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for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more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three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minutes.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本句的时态是现在完成进行时态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它是英语中动词的一种基本时态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其构成为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主语+助动词(have/has)+been+动词的现在分词+其他成分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。表示动作从某一时间开始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一直持续到现在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或者刚刚终止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或者可能仍然要继续下去。现在完成时可表示持续到现在的动作或状态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动词一般是延续性的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live,teach,learn,work,study,know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过去时常用的非延续性动词有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come, go, leave, start, die, finish, become,get married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否定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句构成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主语+has/</a:t>
            </a:r>
            <a:r>
              <a:rPr lang="en-US" altLang="zh-CN" sz="2400" b="1" i="1" u="none" dirty="0" err="1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have+not+been+现在分词+其他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           一般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疑问句构成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Have/Has+主语+been+现在分词+其他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 She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been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playing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tennis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since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eight.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从八岁就开始打网球。</a:t>
            </a:r>
            <a:endParaRPr lang="zh-CN" altLang="en-U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3745</Words>
  <Application>Kingsoft Office WPP</Application>
  <PresentationFormat>全屏显示(4:3)</PresentationFormat>
  <Paragraphs>127</Paragraphs>
  <Slides>15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83</cp:revision>
  <dcterms:created xsi:type="dcterms:W3CDTF">2015-11-21T07:20:00Z</dcterms:created>
  <dcterms:modified xsi:type="dcterms:W3CDTF">2017-02-07T06:20:53Z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